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6" r:id="rId7"/>
    <p:sldId id="262" r:id="rId8"/>
    <p:sldId id="263" r:id="rId9"/>
    <p:sldId id="267" r:id="rId10"/>
    <p:sldId id="264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BD4D-550B-4A28-B2D1-5A9A306BA58A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5309-0F17-4CE1-B49B-704637C20E9B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BD4D-550B-4A28-B2D1-5A9A306BA58A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5309-0F17-4CE1-B49B-704637C20E9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BD4D-550B-4A28-B2D1-5A9A306BA58A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5309-0F17-4CE1-B49B-704637C20E9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BD4D-550B-4A28-B2D1-5A9A306BA58A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5309-0F17-4CE1-B49B-704637C20E9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BD4D-550B-4A28-B2D1-5A9A306BA58A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5309-0F17-4CE1-B49B-704637C20E9B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BD4D-550B-4A28-B2D1-5A9A306BA58A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5309-0F17-4CE1-B49B-704637C20E9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BD4D-550B-4A28-B2D1-5A9A306BA58A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5309-0F17-4CE1-B49B-704637C20E9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BD4D-550B-4A28-B2D1-5A9A306BA58A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5309-0F17-4CE1-B49B-704637C20E9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BD4D-550B-4A28-B2D1-5A9A306BA58A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5309-0F17-4CE1-B49B-704637C20E9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BD4D-550B-4A28-B2D1-5A9A306BA58A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5309-0F17-4CE1-B49B-704637C20E9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BD4D-550B-4A28-B2D1-5A9A306BA58A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C15309-0F17-4CE1-B49B-704637C20E9B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77BD4D-550B-4A28-B2D1-5A9A306BA58A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C15309-0F17-4CE1-B49B-704637C20E9B}" type="slidenum">
              <a:rPr lang="hr-HR" smtClean="0"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>POSLOVNO IZVJEŠĆE ODVODNJE POREČ ZA 2014. GODINU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15680"/>
          </a:xfrm>
        </p:spPr>
        <p:txBody>
          <a:bodyPr/>
          <a:lstStyle/>
          <a:p>
            <a:pPr marL="0" indent="0">
              <a:buNone/>
            </a:pPr>
            <a:endParaRPr lang="hr-HR" dirty="0"/>
          </a:p>
        </p:txBody>
      </p:sp>
      <p:pic>
        <p:nvPicPr>
          <p:cNvPr id="1026" name="Picture 2" descr="C:\Users\atolusic\Documents\My Pictures\OP logo_uspravn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429000"/>
            <a:ext cx="314595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5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/>
          <a:lstStyle/>
          <a:p>
            <a:r>
              <a:rPr lang="hr-HR" sz="3600" dirty="0">
                <a:solidFill>
                  <a:srgbClr val="04617B"/>
                </a:solidFill>
              </a:rPr>
              <a:t>BUDUĆI RAZVOJ I AKTIVNOSTI DRUŠTVA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3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2100" dirty="0" smtClean="0">
                <a:solidFill>
                  <a:prstClr val="black"/>
                </a:solidFill>
                <a:latin typeface="Gotham SK" pitchFamily="50" charset="0"/>
              </a:rPr>
              <a:t>provedba </a:t>
            </a:r>
            <a:r>
              <a:rPr lang="hr-HR" sz="2100" dirty="0">
                <a:solidFill>
                  <a:prstClr val="black"/>
                </a:solidFill>
                <a:latin typeface="Gotham SK" pitchFamily="50" charset="0"/>
              </a:rPr>
              <a:t>EU Projekta Poreč</a:t>
            </a:r>
          </a:p>
          <a:p>
            <a:pPr lvl="0">
              <a:lnSpc>
                <a:spcPct val="13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2100" dirty="0">
                <a:solidFill>
                  <a:prstClr val="black"/>
                </a:solidFill>
                <a:latin typeface="Gotham SK" pitchFamily="50" charset="0"/>
              </a:rPr>
              <a:t>putem Mjere 7 Ministarstva poljoprivrede, izgradnja dijela kanalizacijskog podsustava odvodnje </a:t>
            </a:r>
            <a:r>
              <a:rPr lang="hr-HR" sz="2100" dirty="0" err="1">
                <a:solidFill>
                  <a:prstClr val="black"/>
                </a:solidFill>
                <a:latin typeface="Gotham SK" pitchFamily="50" charset="0"/>
              </a:rPr>
              <a:t>Baderna</a:t>
            </a:r>
            <a:r>
              <a:rPr lang="hr-HR" sz="2100" dirty="0">
                <a:solidFill>
                  <a:prstClr val="black"/>
                </a:solidFill>
                <a:latin typeface="Gotham SK" pitchFamily="50" charset="0"/>
              </a:rPr>
              <a:t> </a:t>
            </a:r>
          </a:p>
          <a:p>
            <a:pPr lvl="0">
              <a:lnSpc>
                <a:spcPct val="13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2100" dirty="0">
                <a:solidFill>
                  <a:prstClr val="black"/>
                </a:solidFill>
                <a:latin typeface="Gotham SK" pitchFamily="50" charset="0"/>
              </a:rPr>
              <a:t>izgradnja glavnog kolektora odvodnje </a:t>
            </a:r>
            <a:r>
              <a:rPr lang="hr-HR" sz="2100" dirty="0" err="1">
                <a:solidFill>
                  <a:prstClr val="black"/>
                </a:solidFill>
                <a:latin typeface="Gotham SK" pitchFamily="50" charset="0"/>
              </a:rPr>
              <a:t>Fuškulin</a:t>
            </a:r>
            <a:r>
              <a:rPr lang="hr-HR" sz="2100" dirty="0">
                <a:solidFill>
                  <a:prstClr val="black"/>
                </a:solidFill>
                <a:latin typeface="Gotham SK" pitchFamily="50" charset="0"/>
              </a:rPr>
              <a:t> – </a:t>
            </a:r>
            <a:r>
              <a:rPr lang="hr-HR" sz="2100" dirty="0" err="1" smtClean="0">
                <a:solidFill>
                  <a:prstClr val="black"/>
                </a:solidFill>
                <a:latin typeface="Gotham SK" pitchFamily="50" charset="0"/>
              </a:rPr>
              <a:t>Mugeba</a:t>
            </a:r>
            <a:endParaRPr lang="hr-HR" sz="2100" dirty="0">
              <a:solidFill>
                <a:prstClr val="black"/>
              </a:solidFill>
              <a:latin typeface="Gotham SK" pitchFamily="50" charset="0"/>
            </a:endParaRPr>
          </a:p>
          <a:p>
            <a:pPr lvl="0">
              <a:lnSpc>
                <a:spcPct val="13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2100" dirty="0">
                <a:solidFill>
                  <a:prstClr val="black"/>
                </a:solidFill>
                <a:latin typeface="Gotham SK" pitchFamily="50" charset="0"/>
              </a:rPr>
              <a:t>rekonstrukcija poslovne zgrade </a:t>
            </a:r>
          </a:p>
          <a:p>
            <a:pPr lvl="0">
              <a:lnSpc>
                <a:spcPct val="13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2100" dirty="0">
                <a:solidFill>
                  <a:prstClr val="black"/>
                </a:solidFill>
                <a:latin typeface="Gotham SK" pitchFamily="50" charset="0"/>
              </a:rPr>
              <a:t>p</a:t>
            </a:r>
            <a:r>
              <a:rPr lang="hr-HR" sz="2100" dirty="0" smtClean="0">
                <a:solidFill>
                  <a:prstClr val="black"/>
                </a:solidFill>
                <a:latin typeface="Gotham SK" pitchFamily="50" charset="0"/>
              </a:rPr>
              <a:t>rojektiranje, dogradnja i izgradnja kanalizacijskih sustava</a:t>
            </a:r>
          </a:p>
          <a:p>
            <a:pPr lvl="0">
              <a:lnSpc>
                <a:spcPct val="13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2100" dirty="0" smtClean="0">
                <a:solidFill>
                  <a:prstClr val="black"/>
                </a:solidFill>
                <a:latin typeface="Gotham SK" pitchFamily="50" charset="0"/>
              </a:rPr>
              <a:t>obnova </a:t>
            </a:r>
            <a:r>
              <a:rPr lang="hr-HR" sz="2100" dirty="0">
                <a:solidFill>
                  <a:prstClr val="black"/>
                </a:solidFill>
                <a:latin typeface="Gotham SK" pitchFamily="50" charset="0"/>
              </a:rPr>
              <a:t>voznog parka </a:t>
            </a:r>
            <a:endParaRPr lang="hr-HR" sz="2100" dirty="0" smtClean="0">
              <a:solidFill>
                <a:prstClr val="black"/>
              </a:solidFill>
              <a:latin typeface="Gotham SK" pitchFamily="50" charset="0"/>
            </a:endParaRPr>
          </a:p>
          <a:p>
            <a:pPr lvl="0">
              <a:lnSpc>
                <a:spcPct val="13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2100" dirty="0">
                <a:solidFill>
                  <a:prstClr val="black"/>
                </a:solidFill>
                <a:latin typeface="Gotham SK" pitchFamily="50" charset="0"/>
              </a:rPr>
              <a:t>k</a:t>
            </a:r>
            <a:r>
              <a:rPr lang="hr-HR" sz="2100" dirty="0" smtClean="0">
                <a:solidFill>
                  <a:prstClr val="black"/>
                </a:solidFill>
                <a:latin typeface="Gotham SK" pitchFamily="50" charset="0"/>
              </a:rPr>
              <a:t>orištenje vanjskih izvora financiranja</a:t>
            </a:r>
          </a:p>
          <a:p>
            <a:pPr lvl="0">
              <a:lnSpc>
                <a:spcPct val="134000"/>
              </a:lnSpc>
              <a:spcBef>
                <a:spcPts val="0"/>
              </a:spcBef>
              <a:buClr>
                <a:srgbClr val="0BD0D9"/>
              </a:buClr>
            </a:pPr>
            <a:endParaRPr lang="hr-HR" sz="2000" dirty="0">
              <a:solidFill>
                <a:prstClr val="black"/>
              </a:solidFill>
              <a:latin typeface="Gotham SK" pitchFamily="50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557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685800" y="764704"/>
            <a:ext cx="6838528" cy="504056"/>
          </a:xfrm>
        </p:spPr>
        <p:txBody>
          <a:bodyPr/>
          <a:lstStyle/>
          <a:p>
            <a:pPr algn="ctr"/>
            <a:r>
              <a:rPr lang="hr-HR" dirty="0" smtClean="0"/>
              <a:t>OSTVARENI REZULTATI POSLOVANJA</a:t>
            </a:r>
            <a:endParaRPr lang="hr-HR" dirty="0"/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2"/>
          </p:nvPr>
        </p:nvSpPr>
        <p:spPr/>
        <p:txBody>
          <a:bodyPr>
            <a:normAutofit fontScale="5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500" dirty="0" smtClean="0">
                <a:latin typeface="Gotham SK" pitchFamily="50" charset="0"/>
              </a:rPr>
              <a:t>u 2014. godini ostvarena je dobit od 114.965 kuna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500" dirty="0">
                <a:latin typeface="Gotham SK" pitchFamily="50" charset="0"/>
              </a:rPr>
              <a:t>o</a:t>
            </a:r>
            <a:r>
              <a:rPr lang="hr-HR" sz="2500" dirty="0" smtClean="0">
                <a:latin typeface="Gotham SK" pitchFamily="50" charset="0"/>
              </a:rPr>
              <a:t>d samog početka rada intenzivno se radilo na kvalitetnom upravljanju troškovima te optimizaciji poslovnih aktivnosti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500" dirty="0">
                <a:latin typeface="Gotham SK" pitchFamily="50" charset="0"/>
              </a:rPr>
              <a:t>t</a:t>
            </a:r>
            <a:r>
              <a:rPr lang="hr-HR" sz="2500" dirty="0" smtClean="0">
                <a:latin typeface="Gotham SK" pitchFamily="50" charset="0"/>
              </a:rPr>
              <a:t>akva politika rezultirala je kako uspostavljanjem stabilnosti i likvidnosti Društva tako i ostvarivanjem pozitivnog poslovnog rezultata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500" dirty="0">
                <a:latin typeface="Gotham SK" pitchFamily="50" charset="0"/>
              </a:rPr>
              <a:t>p</a:t>
            </a:r>
            <a:r>
              <a:rPr lang="hr-HR" sz="2500" dirty="0" smtClean="0">
                <a:latin typeface="Gotham SK" pitchFamily="50" charset="0"/>
              </a:rPr>
              <a:t>lan je Društva i za narednu godinu prilagođavati se gospodarskim uvjetima i tržišnim trendovima te osigurati kontinuitet u obavljanju djelatnosti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latin typeface="Gotham SK" pitchFamily="50" charset="0"/>
            </a:endParaRPr>
          </a:p>
          <a:p>
            <a:endParaRPr lang="hr-HR" dirty="0" smtClean="0">
              <a:latin typeface="Gotham SK" pitchFamily="50" charset="0"/>
            </a:endParaRPr>
          </a:p>
          <a:p>
            <a:endParaRPr lang="hr-HR" dirty="0" smtClean="0">
              <a:latin typeface="Gotham SK" pitchFamily="50" charset="0"/>
            </a:endParaRP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</a:t>
            </a:r>
            <a:endParaRPr lang="hr-HR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708921"/>
            <a:ext cx="4968552" cy="1972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227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764704"/>
            <a:ext cx="7054552" cy="648072"/>
          </a:xfrm>
        </p:spPr>
        <p:txBody>
          <a:bodyPr/>
          <a:lstStyle/>
          <a:p>
            <a:pPr algn="ctr"/>
            <a:r>
              <a:rPr lang="hr-HR" dirty="0" smtClean="0"/>
              <a:t>POTRAŽIVANJE I OBVEZE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Gotham SK" pitchFamily="50" charset="0"/>
              </a:rPr>
              <a:t>p</a:t>
            </a:r>
            <a:r>
              <a:rPr lang="hr-HR" dirty="0" smtClean="0">
                <a:latin typeface="Gotham SK" pitchFamily="50" charset="0"/>
              </a:rPr>
              <a:t>ostignuta je i održana financijska stabilnost i likvidnost Društva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Gotham SK" pitchFamily="50" charset="0"/>
              </a:rPr>
              <a:t>u</a:t>
            </a:r>
            <a:r>
              <a:rPr lang="hr-HR" dirty="0" smtClean="0">
                <a:latin typeface="Gotham SK" pitchFamily="50" charset="0"/>
              </a:rPr>
              <a:t> ukupnom stanju sredstava po računu uključeno je i 6.320.697,27 kuna doznačenih od strane Hrvatskih voda za plaćanje avansa na EU Projektu Poreč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Gotham SK" pitchFamily="50" charset="0"/>
              </a:rPr>
              <a:t>n</a:t>
            </a:r>
            <a:r>
              <a:rPr lang="hr-HR" dirty="0" smtClean="0">
                <a:latin typeface="Gotham SK" pitchFamily="50" charset="0"/>
              </a:rPr>
              <a:t>a dan 31.12. Društvo je ipak raspolagalo viškom likvidnih sredstava za podmirenje kratkoročnih tekućih obveza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Gotham SK" pitchFamily="50" charset="0"/>
              </a:rPr>
              <a:t>p</a:t>
            </a:r>
            <a:r>
              <a:rPr lang="hr-HR" dirty="0" smtClean="0">
                <a:latin typeface="Gotham SK" pitchFamily="50" charset="0"/>
              </a:rPr>
              <a:t>ostignut je pozitivan koeficijent likvidnosti što govori da je Društvo sposobno redovno podmirivati svoje tekuće obveze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Gotham SK" pitchFamily="50" charset="0"/>
              </a:rPr>
              <a:t>o</a:t>
            </a:r>
            <a:r>
              <a:rPr lang="hr-HR" dirty="0" smtClean="0">
                <a:latin typeface="Gotham SK" pitchFamily="50" charset="0"/>
              </a:rPr>
              <a:t>d ukupnih obveza na dan 31.12. dospjelo je na plaćanje  40.070 kuna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Gotham SK" pitchFamily="50" charset="0"/>
              </a:rPr>
              <a:t>d</a:t>
            </a:r>
            <a:r>
              <a:rPr lang="hr-HR" dirty="0" smtClean="0">
                <a:latin typeface="Gotham SK" pitchFamily="50" charset="0"/>
              </a:rPr>
              <a:t>ruštvu </a:t>
            </a:r>
            <a:r>
              <a:rPr lang="hr-HR" dirty="0">
                <a:latin typeface="Gotham SK" pitchFamily="50" charset="0"/>
              </a:rPr>
              <a:t>je u prosjeku trebalo 18 dana za podmirivanje svojih </a:t>
            </a:r>
            <a:r>
              <a:rPr lang="hr-HR" dirty="0" smtClean="0">
                <a:latin typeface="Gotham SK" pitchFamily="50" charset="0"/>
              </a:rPr>
              <a:t>obveza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Gotham SK" pitchFamily="50" charset="0"/>
              </a:rPr>
              <a:t>o</a:t>
            </a:r>
            <a:r>
              <a:rPr lang="hr-HR" dirty="0" smtClean="0">
                <a:latin typeface="Gotham SK" pitchFamily="50" charset="0"/>
              </a:rPr>
              <a:t>državanje uspostavljene likvidnosti i solventnosti Društva cilj je i za naredne godine</a:t>
            </a:r>
            <a:endParaRPr lang="hr-HR" dirty="0">
              <a:latin typeface="Gotham SK" pitchFamily="50" charset="0"/>
            </a:endParaRPr>
          </a:p>
          <a:p>
            <a:endParaRPr lang="hr-H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2708920"/>
            <a:ext cx="5111750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438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692696"/>
            <a:ext cx="7630616" cy="792088"/>
          </a:xfrm>
        </p:spPr>
        <p:txBody>
          <a:bodyPr/>
          <a:lstStyle/>
          <a:p>
            <a:pPr algn="ctr"/>
            <a:r>
              <a:rPr lang="hr-HR" dirty="0" smtClean="0"/>
              <a:t>DJELATNICI I PLAĆE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Gotham SK" pitchFamily="50" charset="0"/>
              </a:rPr>
              <a:t>n</a:t>
            </a:r>
            <a:r>
              <a:rPr lang="hr-HR" dirty="0" smtClean="0">
                <a:latin typeface="Gotham SK" pitchFamily="50" charset="0"/>
              </a:rPr>
              <a:t>a dan 31.12. u Društvu je bilo zaposleno 27 djelatnika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Gotham SK" pitchFamily="50" charset="0"/>
              </a:rPr>
              <a:t>p</a:t>
            </a:r>
            <a:r>
              <a:rPr lang="hr-HR" dirty="0" smtClean="0">
                <a:latin typeface="Gotham SK" pitchFamily="50" charset="0"/>
              </a:rPr>
              <a:t>rosječna neto plaća iznosila je 4.879,67 kuna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Gotham SK" pitchFamily="50" charset="0"/>
              </a:rPr>
              <a:t>v</a:t>
            </a:r>
            <a:r>
              <a:rPr lang="hr-HR" dirty="0" smtClean="0">
                <a:latin typeface="Gotham SK" pitchFamily="50" charset="0"/>
              </a:rPr>
              <a:t>eći dio Društva čine djelatnici Operative te je iz navedenog razloga sklopljen ugovor o poslovnoj suradnji sa Uslugom Poreč čiji djelatnici obavljaju računovodstvene, pravne i opće poslove u ime Odvodnje Poreč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Gotham SK" pitchFamily="50" charset="0"/>
              </a:rPr>
              <a:t>u</a:t>
            </a:r>
            <a:r>
              <a:rPr lang="hr-HR" dirty="0" smtClean="0">
                <a:latin typeface="Gotham SK" pitchFamily="50" charset="0"/>
              </a:rPr>
              <a:t> sklopu realizacije EU Projekta radilo se na zapošljavanju stručnog kadra koji će u znatnoj mjeri doprinijeti praćenju i provedbi samog Projekta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latin typeface="Gotham S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latin typeface="Gotham SK" pitchFamily="50" charset="0"/>
            </a:endParaRPr>
          </a:p>
          <a:p>
            <a:endParaRPr lang="hr-HR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34033575"/>
              </p:ext>
            </p:extLst>
          </p:nvPr>
        </p:nvGraphicFramePr>
        <p:xfrm>
          <a:off x="4211960" y="2636913"/>
          <a:ext cx="4474840" cy="1849481"/>
        </p:xfrm>
        <a:graphic>
          <a:graphicData uri="http://schemas.openxmlformats.org/drawingml/2006/table">
            <a:tbl>
              <a:tblPr/>
              <a:tblGrid>
                <a:gridCol w="2796775"/>
                <a:gridCol w="1678065"/>
              </a:tblGrid>
              <a:tr h="7684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6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598" marR="4259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Calibri"/>
                          <a:cs typeface="Times New Roman"/>
                        </a:rPr>
                        <a:t>PROSJEČAN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Gotham SK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Calibri"/>
                          <a:cs typeface="Times New Roman"/>
                        </a:rPr>
                        <a:t>BROJ </a:t>
                      </a:r>
                      <a:br>
                        <a:rPr lang="hr-HR" sz="1000" b="1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Calibri"/>
                          <a:cs typeface="Times New Roman"/>
                        </a:rPr>
                      </a:br>
                      <a:r>
                        <a:rPr lang="hr-HR" sz="1000" b="1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Calibri"/>
                          <a:cs typeface="Times New Roman"/>
                        </a:rPr>
                        <a:t>ZAPOSLENIH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Gotham SK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Calibri"/>
                          <a:cs typeface="Times New Roman"/>
                        </a:rPr>
                        <a:t>2014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Gotham SK"/>
                        <a:ea typeface="Calibri"/>
                        <a:cs typeface="Times New Roman"/>
                      </a:endParaRPr>
                    </a:p>
                  </a:txBody>
                  <a:tcPr marL="42598" marR="425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  <a:tr h="351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Calibri"/>
                          <a:cs typeface="Times New Roman"/>
                        </a:rPr>
                        <a:t>OPERATIVA</a:t>
                      </a:r>
                    </a:p>
                  </a:txBody>
                  <a:tcPr marL="42598" marR="425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42598" marR="425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66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Calibri"/>
                          <a:cs typeface="Times New Roman"/>
                        </a:rPr>
                        <a:t>TEHNIČKA SLUŽBA</a:t>
                      </a:r>
                    </a:p>
                  </a:txBody>
                  <a:tcPr marL="42598" marR="425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2598" marR="425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  <a:tr h="3626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Calibri"/>
                          <a:cs typeface="Times New Roman"/>
                        </a:rPr>
                        <a:t>UKUPNO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Gotham SK"/>
                        <a:ea typeface="Calibri"/>
                        <a:cs typeface="Times New Roman"/>
                      </a:endParaRPr>
                    </a:p>
                  </a:txBody>
                  <a:tcPr marL="42598" marR="425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Calibri"/>
                          <a:cs typeface="Times New Roman"/>
                        </a:rPr>
                        <a:t>27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Gotham SK"/>
                        <a:ea typeface="Calibri"/>
                        <a:cs typeface="Times New Roman"/>
                      </a:endParaRPr>
                    </a:p>
                  </a:txBody>
                  <a:tcPr marL="42598" marR="425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46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ZNAČAJNIJI POSLOVNI DOGAĐAJI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p</a:t>
            </a:r>
            <a:r>
              <a:rPr lang="nn-NO" sz="1800" dirty="0" smtClean="0">
                <a:solidFill>
                  <a:prstClr val="black"/>
                </a:solidFill>
                <a:latin typeface="Gotham SK" pitchFamily="50" charset="0"/>
              </a:rPr>
              <a:t>očetak </a:t>
            </a:r>
            <a:r>
              <a:rPr lang="nn-NO" sz="1800" dirty="0">
                <a:solidFill>
                  <a:prstClr val="black"/>
                </a:solidFill>
                <a:latin typeface="Gotham SK" pitchFamily="50" charset="0"/>
              </a:rPr>
              <a:t>poslovanja 01. veljače 2014. </a:t>
            </a:r>
            <a:r>
              <a:rPr lang="nn-NO" sz="1800" dirty="0" smtClean="0">
                <a:solidFill>
                  <a:prstClr val="black"/>
                </a:solidFill>
                <a:latin typeface="Gotham SK" pitchFamily="50" charset="0"/>
              </a:rPr>
              <a:t>godine</a:t>
            </a:r>
            <a:endParaRPr lang="hr-HR" sz="1800" dirty="0" smtClean="0">
              <a:solidFill>
                <a:prstClr val="black"/>
              </a:solidFill>
              <a:latin typeface="Gotham SK" pitchFamily="50" charset="0"/>
            </a:endParaRP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pozitivan </a:t>
            </a: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rezultat </a:t>
            </a: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u poslovanju </a:t>
            </a:r>
            <a:endParaRPr lang="hr-HR" sz="1800" dirty="0">
              <a:solidFill>
                <a:prstClr val="black"/>
              </a:solidFill>
              <a:latin typeface="Gotham SK" pitchFamily="50" charset="0"/>
            </a:endParaRP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l</a:t>
            </a: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ikvidnost i stabilnost Društva</a:t>
            </a:r>
            <a:endParaRPr lang="it-IT" sz="1800" dirty="0">
              <a:solidFill>
                <a:prstClr val="black"/>
              </a:solidFill>
              <a:latin typeface="Gotham SK" pitchFamily="50" charset="0"/>
            </a:endParaRP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p</a:t>
            </a:r>
            <a:r>
              <a:rPr lang="pt-BR" sz="1800" dirty="0" smtClean="0">
                <a:solidFill>
                  <a:prstClr val="black"/>
                </a:solidFill>
                <a:latin typeface="Gotham SK" pitchFamily="50" charset="0"/>
              </a:rPr>
              <a:t>ravovremeno </a:t>
            </a:r>
            <a:r>
              <a:rPr lang="pt-BR" sz="1800" dirty="0">
                <a:solidFill>
                  <a:prstClr val="black"/>
                </a:solidFill>
                <a:latin typeface="Gotham SK" pitchFamily="50" charset="0"/>
              </a:rPr>
              <a:t>podmirivanje svih dospjelih obveza</a:t>
            </a: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s</a:t>
            </a: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tvaranje </a:t>
            </a: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prepoznatljivog gospodarskog subjekta</a:t>
            </a: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potpisivanje novog Kolektivnog ugovora Društva na razdoblje od dvije </a:t>
            </a: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godine</a:t>
            </a: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p</a:t>
            </a: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ovećanje osnovice plaće za 5%</a:t>
            </a: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i</a:t>
            </a: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splata nagrade djelatnicima radi uspješnog poslovnog rezultata</a:t>
            </a:r>
            <a:endParaRPr lang="hr-HR" sz="1800" dirty="0">
              <a:solidFill>
                <a:prstClr val="black"/>
              </a:solidFill>
              <a:latin typeface="Gotham SK" pitchFamily="50" charset="0"/>
            </a:endParaRP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uvođenje uredskog poslovanja putem digitalnog </a:t>
            </a: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medija</a:t>
            </a: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u</a:t>
            </a: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natoč manjoj potrošnji vode u odnosu na 2013. godinu stabilnost Društva nije </a:t>
            </a: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ugrožena – potrošnja vode manja za 6,21% odnosno 170.065 m</a:t>
            </a:r>
            <a:r>
              <a:rPr lang="hr-HR" sz="1800" dirty="0" smtClean="0">
                <a:solidFill>
                  <a:prstClr val="black"/>
                </a:solidFill>
                <a:latin typeface="Calibri"/>
              </a:rPr>
              <a:t>³</a:t>
            </a:r>
            <a:endParaRPr lang="hr-HR" sz="1800" dirty="0" smtClean="0">
              <a:solidFill>
                <a:prstClr val="black"/>
              </a:solidFill>
              <a:latin typeface="Gotham SK" pitchFamily="50" charset="0"/>
            </a:endParaRP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uvođenje dvosmjenskog rada pražnjenja sadržaja septičkih jama – skraćeno vrijeme čekanja korisnika</a:t>
            </a: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uspješna provedba </a:t>
            </a: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EU Projekta </a:t>
            </a: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Poreč</a:t>
            </a:r>
          </a:p>
          <a:p>
            <a:pPr marL="0" lvl="0" indent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  <a:buNone/>
            </a:pPr>
            <a:endParaRPr lang="hr-HR" sz="2100" dirty="0">
              <a:solidFill>
                <a:prstClr val="black"/>
              </a:solidFill>
              <a:latin typeface="Gotham SK" pitchFamily="50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084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EU PROJEKT POREČ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latin typeface="Gotham SK" pitchFamily="50" charset="0"/>
              </a:rPr>
              <a:t>n</a:t>
            </a:r>
            <a:r>
              <a:rPr lang="hr-HR" sz="1800" dirty="0" smtClean="0">
                <a:latin typeface="Gotham SK" pitchFamily="50" charset="0"/>
              </a:rPr>
              <a:t>ajveći projekt u javnom sektoru na ovim prostorima koji se sufinancira sredstvima EU Fondova</a:t>
            </a:r>
          </a:p>
          <a:p>
            <a:r>
              <a:rPr lang="hr-HR" sz="1800" dirty="0">
                <a:latin typeface="Gotham SK" pitchFamily="50" charset="0"/>
              </a:rPr>
              <a:t>n</a:t>
            </a:r>
            <a:r>
              <a:rPr lang="hr-HR" sz="1800" dirty="0" smtClean="0">
                <a:latin typeface="Gotham SK" pitchFamily="50" charset="0"/>
              </a:rPr>
              <a:t>ajznačajniji i opsegom najveći projekt koji se će omogućiti pročišćavanje otpadnih voda u skladu sa Hrvatskim i EU propisima</a:t>
            </a:r>
          </a:p>
          <a:p>
            <a:r>
              <a:rPr lang="hr-HR" sz="1800" dirty="0">
                <a:latin typeface="Gotham SK" pitchFamily="50" charset="0"/>
              </a:rPr>
              <a:t>u</a:t>
            </a:r>
            <a:r>
              <a:rPr lang="hr-HR" sz="1800" dirty="0" smtClean="0">
                <a:latin typeface="Gotham SK" pitchFamily="50" charset="0"/>
              </a:rPr>
              <a:t>kupna planirana vrijednost projekta iznosi 67.187.400 €, od čega EU sufinanciranje iznosi 49.723.623 € ( 74,60%), a nacionalna komponenta 17.463.777 € ( 25,40 % )</a:t>
            </a:r>
          </a:p>
          <a:p>
            <a:r>
              <a:rPr lang="hr-HR" sz="1800" dirty="0">
                <a:latin typeface="Gotham SK" pitchFamily="50" charset="0"/>
              </a:rPr>
              <a:t>u</a:t>
            </a:r>
            <a:r>
              <a:rPr lang="hr-HR" sz="1800" dirty="0" smtClean="0">
                <a:latin typeface="Gotham SK" pitchFamily="50" charset="0"/>
              </a:rPr>
              <a:t> 2014. godini poduzeto je niz aktivnosti na ugovaranju i početku radova na  Projektu</a:t>
            </a:r>
          </a:p>
          <a:p>
            <a:r>
              <a:rPr lang="hr-HR" sz="1800" dirty="0">
                <a:latin typeface="Gotham SK" pitchFamily="50" charset="0"/>
              </a:rPr>
              <a:t>i</a:t>
            </a:r>
            <a:r>
              <a:rPr lang="hr-HR" sz="1800" dirty="0" smtClean="0">
                <a:latin typeface="Gotham SK" pitchFamily="50" charset="0"/>
              </a:rPr>
              <a:t>ntenzivno se radilo na otklanjaju i rješavanju svih pravnih i ostalih prepreka koji usporavaju provedbu samog Projekta</a:t>
            </a:r>
          </a:p>
          <a:p>
            <a:endParaRPr lang="hr-HR" sz="1800" dirty="0" smtClean="0">
              <a:latin typeface="Gotham SK" pitchFamily="50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3555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5400" dirty="0">
                <a:solidFill>
                  <a:srgbClr val="04617B"/>
                </a:solidFill>
              </a:rPr>
              <a:t>EU PROJEKT POREČ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  <a:buNone/>
            </a:pP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Potpisani ugovori na provedbi EU Projekta Poreč:</a:t>
            </a: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  <a:buFont typeface="Courier New" panose="02070309020205020404" pitchFamily="49" charset="0"/>
              <a:buChar char="o"/>
            </a:pP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u</a:t>
            </a: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govor </a:t>
            </a: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o uslugama stručnog Nadzora – vrijednost Ugovora 11.704.500 </a:t>
            </a: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 kuna</a:t>
            </a:r>
            <a:endParaRPr lang="hr-HR" sz="1800" dirty="0">
              <a:solidFill>
                <a:prstClr val="black"/>
              </a:solidFill>
              <a:latin typeface="Gotham SK" pitchFamily="50" charset="0"/>
            </a:endParaRP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  <a:buFont typeface="Courier New" panose="02070309020205020404" pitchFamily="49" charset="0"/>
              <a:buChar char="o"/>
            </a:pP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u</a:t>
            </a: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govor </a:t>
            </a: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o izgradnji proširenja kanalizacijske mreže na dodatna naselja – vrijednost ugovora </a:t>
            </a: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63.206.972,75 kuna</a:t>
            </a:r>
            <a:endParaRPr lang="hr-HR" sz="1800" dirty="0">
              <a:solidFill>
                <a:prstClr val="black"/>
              </a:solidFill>
              <a:latin typeface="Gotham SK" pitchFamily="50" charset="0"/>
            </a:endParaRP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  <a:buFont typeface="Courier New" panose="02070309020205020404" pitchFamily="49" charset="0"/>
              <a:buChar char="o"/>
            </a:pP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u</a:t>
            </a: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govor </a:t>
            </a: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na </a:t>
            </a:r>
            <a:r>
              <a:rPr lang="hr-HR" sz="1800" dirty="0" err="1" smtClean="0">
                <a:solidFill>
                  <a:prstClr val="black"/>
                </a:solidFill>
                <a:latin typeface="Gotham SK" pitchFamily="50" charset="0"/>
              </a:rPr>
              <a:t>izmiještanju</a:t>
            </a: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 </a:t>
            </a:r>
            <a:r>
              <a:rPr lang="hr-HR" sz="1800" dirty="0">
                <a:solidFill>
                  <a:prstClr val="black"/>
                </a:solidFill>
                <a:latin typeface="Gotham SK" pitchFamily="50" charset="0"/>
              </a:rPr>
              <a:t>postojećih uređaja za pročišćavanje otpadnih voda i rekonstrukciju kanalizacijske mreže – vrijednost ugovora </a:t>
            </a:r>
            <a:r>
              <a:rPr lang="hr-HR" sz="1800" dirty="0" smtClean="0">
                <a:solidFill>
                  <a:prstClr val="black"/>
                </a:solidFill>
                <a:latin typeface="Gotham SK" pitchFamily="50" charset="0"/>
              </a:rPr>
              <a:t>56.899.987,64 kuna</a:t>
            </a:r>
            <a:endParaRPr lang="hr-HR" sz="1800" dirty="0">
              <a:solidFill>
                <a:prstClr val="black"/>
              </a:solidFill>
              <a:latin typeface="Gotham SK" pitchFamily="50" charset="0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4982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EU PROJEKT POREČ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  <a:buNone/>
            </a:pPr>
            <a:r>
              <a:rPr lang="hr-HR" sz="2000" dirty="0">
                <a:solidFill>
                  <a:prstClr val="black"/>
                </a:solidFill>
                <a:latin typeface="Gotham SK" pitchFamily="50" charset="0"/>
              </a:rPr>
              <a:t>Ugovori koji nisu potpisani te se planira njihovo   ostvarenje u narednoj godini su: </a:t>
            </a: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2000" dirty="0">
                <a:solidFill>
                  <a:prstClr val="black"/>
                </a:solidFill>
                <a:latin typeface="Gotham SK" pitchFamily="50" charset="0"/>
              </a:rPr>
              <a:t>u</a:t>
            </a:r>
            <a:r>
              <a:rPr lang="hr-HR" sz="2000" dirty="0" smtClean="0">
                <a:solidFill>
                  <a:prstClr val="black"/>
                </a:solidFill>
                <a:latin typeface="Gotham SK" pitchFamily="50" charset="0"/>
              </a:rPr>
              <a:t>govor </a:t>
            </a:r>
            <a:r>
              <a:rPr lang="hr-HR" sz="2000" dirty="0">
                <a:solidFill>
                  <a:prstClr val="black"/>
                </a:solidFill>
                <a:latin typeface="Gotham SK" pitchFamily="50" charset="0"/>
              </a:rPr>
              <a:t>na izgradnji 4 uređaja za pročišćavanje otpadnih voda i postrojenja za solarno sušenje i </a:t>
            </a:r>
            <a:r>
              <a:rPr lang="hr-HR" sz="2000" dirty="0" err="1">
                <a:solidFill>
                  <a:prstClr val="black"/>
                </a:solidFill>
                <a:latin typeface="Gotham SK" pitchFamily="50" charset="0"/>
              </a:rPr>
              <a:t>kompostiranje</a:t>
            </a:r>
            <a:r>
              <a:rPr lang="hr-HR" sz="2000" dirty="0">
                <a:solidFill>
                  <a:prstClr val="black"/>
                </a:solidFill>
                <a:latin typeface="Gotham SK" pitchFamily="50" charset="0"/>
              </a:rPr>
              <a:t> mulja </a:t>
            </a: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BD0D9"/>
              </a:buClr>
            </a:pPr>
            <a:r>
              <a:rPr lang="hr-HR" sz="2000" dirty="0">
                <a:solidFill>
                  <a:prstClr val="black"/>
                </a:solidFill>
                <a:latin typeface="Gotham SK" pitchFamily="50" charset="0"/>
              </a:rPr>
              <a:t>u</a:t>
            </a:r>
            <a:r>
              <a:rPr lang="hr-HR" sz="2000" dirty="0" smtClean="0">
                <a:solidFill>
                  <a:prstClr val="black"/>
                </a:solidFill>
                <a:latin typeface="Gotham SK" pitchFamily="50" charset="0"/>
              </a:rPr>
              <a:t>govor </a:t>
            </a:r>
            <a:r>
              <a:rPr lang="hr-HR" sz="2000" dirty="0">
                <a:solidFill>
                  <a:prstClr val="black"/>
                </a:solidFill>
                <a:latin typeface="Gotham SK" pitchFamily="50" charset="0"/>
              </a:rPr>
              <a:t>za nabavu opreme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5306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414592" cy="682400"/>
          </a:xfrm>
        </p:spPr>
        <p:txBody>
          <a:bodyPr/>
          <a:lstStyle/>
          <a:p>
            <a:r>
              <a:rPr lang="hr-HR" dirty="0" smtClean="0"/>
              <a:t>POSLOVNE I INVESTICIJSKE AKTIVNOSTI DRUŠTVA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500" dirty="0">
                <a:latin typeface="Gotham SK" pitchFamily="50" charset="0"/>
              </a:rPr>
              <a:t>o</a:t>
            </a:r>
            <a:r>
              <a:rPr lang="hr-HR" sz="1500" dirty="0" smtClean="0">
                <a:latin typeface="Gotham SK" pitchFamily="50" charset="0"/>
              </a:rPr>
              <a:t>d investicijskih ulaganja najveći dio aktivnosti bio je usmjeren na provedbu EU Projekta Poreč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500" dirty="0">
                <a:latin typeface="Gotham SK" pitchFamily="50" charset="0"/>
              </a:rPr>
              <a:t>o</a:t>
            </a:r>
            <a:r>
              <a:rPr lang="hr-HR" sz="1500" dirty="0" smtClean="0">
                <a:latin typeface="Gotham SK" pitchFamily="50" charset="0"/>
              </a:rPr>
              <a:t>sim EU Projekta Poreč radilo se na izradi projektne i ostale  dokumentacije  potrebne za radove na izgradnji i dogradnji kanalizacijskih sustava van EU Projekta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500" dirty="0">
                <a:latin typeface="Gotham SK" pitchFamily="50" charset="0"/>
              </a:rPr>
              <a:t>o</a:t>
            </a:r>
            <a:r>
              <a:rPr lang="hr-HR" sz="1500" dirty="0" smtClean="0">
                <a:latin typeface="Gotham SK" pitchFamily="50" charset="0"/>
              </a:rPr>
              <a:t>perativa preseljena u novouređene prostore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500" dirty="0">
                <a:latin typeface="Gotham SK" pitchFamily="50" charset="0"/>
              </a:rPr>
              <a:t>o</a:t>
            </a:r>
            <a:r>
              <a:rPr lang="hr-HR" sz="1500" dirty="0" smtClean="0">
                <a:latin typeface="Gotham SK" pitchFamily="50" charset="0"/>
              </a:rPr>
              <a:t>bavljano je redovito održavanje na postojećim kanalizacijskim sustavima</a:t>
            </a:r>
          </a:p>
          <a:p>
            <a:endParaRPr lang="hr-HR" dirty="0">
              <a:latin typeface="Gotham SK" pitchFamily="50" charset="0"/>
            </a:endParaRP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14584852"/>
              </p:ext>
            </p:extLst>
          </p:nvPr>
        </p:nvGraphicFramePr>
        <p:xfrm>
          <a:off x="3582035" y="1700808"/>
          <a:ext cx="5094421" cy="4099917"/>
        </p:xfrm>
        <a:graphic>
          <a:graphicData uri="http://schemas.openxmlformats.org/drawingml/2006/table">
            <a:tbl>
              <a:tblPr/>
              <a:tblGrid>
                <a:gridCol w="253833"/>
                <a:gridCol w="3586655"/>
                <a:gridCol w="1253933"/>
              </a:tblGrid>
              <a:tr h="357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 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b="1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 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REALIZACIJA 2014. (kn)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2162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 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b="1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NAKNADA ZA RAZVOJ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 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205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1.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GRAD POREČ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3.752.951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205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2.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OPĆINA VRSAR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1.002.852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205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3.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OPĆINA FUNTANA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936.935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346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4.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OPĆINA TAR-VABRIGA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754.359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205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5.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OPĆINA VIŠNJAN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0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205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6.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OPĆINA SV. LOVREČ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0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2162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 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b="1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UKUPNO NAKNADA ZA RAZVOJ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6.450.096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205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 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 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 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346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 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b="1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DODATAK ZA IZGRADNJU I NAKNADA ZA PRIKLJUČENJE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 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205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1.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OPĆINA VRSAR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0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205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2.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OPĆINA FUNTANA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0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205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3.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OPĆINA TAR - VABRIGA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552.719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346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 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b="1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UKUPNO DODATAK ZA IZGRADNJU I NAKNADA ZA PRIKLJUČENJE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552.719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20548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 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162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 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b="1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SVEUKUPNO 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dirty="0">
                          <a:solidFill>
                            <a:srgbClr val="000000"/>
                          </a:solidFill>
                          <a:effectLst/>
                          <a:latin typeface="Gotham SK"/>
                          <a:ea typeface="Times New Roman"/>
                          <a:cs typeface="Arial"/>
                        </a:rPr>
                        <a:t>7.002.816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037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jek">
  <a:themeElements>
    <a:clrScheme name="Tij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ij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j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172</TotalTime>
  <Words>728</Words>
  <Application>Microsoft Office PowerPoint</Application>
  <PresentationFormat>Prikaz na zaslonu (4:3)</PresentationFormat>
  <Paragraphs>127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Tijek</vt:lpstr>
      <vt:lpstr>POSLOVNO IZVJEŠĆE ODVODNJE POREČ ZA 2014. GODINU</vt:lpstr>
      <vt:lpstr>OSTVARENI REZULTATI POSLOVANJA</vt:lpstr>
      <vt:lpstr>POTRAŽIVANJE I OBVEZE</vt:lpstr>
      <vt:lpstr>DJELATNICI I PLAĆE</vt:lpstr>
      <vt:lpstr>ZNAČAJNIJI POSLOVNI DOGAĐAJI</vt:lpstr>
      <vt:lpstr>EU PROJEKT POREČ</vt:lpstr>
      <vt:lpstr>EU PROJEKT POREČ</vt:lpstr>
      <vt:lpstr>EU PROJEKT POREČ</vt:lpstr>
      <vt:lpstr>POSLOVNE I INVESTICIJSKE AKTIVNOSTI DRUŠTVA</vt:lpstr>
      <vt:lpstr>BUDUĆI RAZVOJ I AKTIVNOSTI DRUŠTVA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POSLOVNO IZVJEŠĆE ODVODNJE POREČ ZA 2014. GODINU</dc:title>
  <dc:creator>Angela Tolusic</dc:creator>
  <cp:lastModifiedBy>Angela Tolusic</cp:lastModifiedBy>
  <cp:revision>16</cp:revision>
  <dcterms:created xsi:type="dcterms:W3CDTF">2015-09-28T13:10:49Z</dcterms:created>
  <dcterms:modified xsi:type="dcterms:W3CDTF">2015-09-29T12:14:26Z</dcterms:modified>
</cp:coreProperties>
</file>